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61" r:id="rId8"/>
    <p:sldId id="262" r:id="rId9"/>
    <p:sldId id="267" r:id="rId10"/>
    <p:sldId id="274" r:id="rId11"/>
    <p:sldId id="263" r:id="rId12"/>
    <p:sldId id="269" r:id="rId13"/>
    <p:sldId id="272" r:id="rId14"/>
    <p:sldId id="271" r:id="rId15"/>
    <p:sldId id="273" r:id="rId16"/>
    <p:sldId id="260" r:id="rId17"/>
    <p:sldId id="26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7/31/2023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-meteo.com/" TargetMode="External"/><Relationship Id="rId2" Type="http://schemas.openxmlformats.org/officeDocument/2006/relationships/hyperlink" Target="https://github.com/kwlayton1/Project1/tree/main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2018 - 2020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Wasatch Wildlife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Jesse Eng, Katherine Layton, Charlie Smoot and Richard Thomas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281" y="328153"/>
            <a:ext cx="8085133" cy="791346"/>
          </a:xfrm>
        </p:spPr>
        <p:txBody>
          <a:bodyPr>
            <a:normAutofit/>
          </a:bodyPr>
          <a:lstStyle/>
          <a:p>
            <a:r>
              <a:rPr lang="en-US" dirty="0"/>
              <a:t>Rain vs Wildlife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90176" y="1230395"/>
            <a:ext cx="2828658" cy="4538016"/>
          </a:xfrm>
        </p:spPr>
        <p:txBody>
          <a:bodyPr/>
          <a:lstStyle/>
          <a:p>
            <a:r>
              <a:rPr lang="en-US" dirty="0"/>
              <a:t>Key Conclusions – Rain has minimal impact to animal counts.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Humans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Less humans when there is more rain reported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Muskrat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Increase in muskrat observations when rain totals increase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Uintah Ground Squirrel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Highest R2 of rain observations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9AD04-4B22-1F30-27AE-556DD553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5" y="1431852"/>
            <a:ext cx="8559691" cy="46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5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09820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Animal Order and Weather Preference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Primates – Humans</a:t>
            </a:r>
          </a:p>
          <a:p>
            <a:r>
              <a:rPr lang="en-US" dirty="0"/>
              <a:t>Ce</a:t>
            </a:r>
          </a:p>
          <a:p>
            <a:r>
              <a:rPr lang="en-US" dirty="0"/>
              <a:t>Carnivora - </a:t>
            </a:r>
          </a:p>
          <a:p>
            <a:r>
              <a:rPr lang="en-US" dirty="0"/>
              <a:t>Rodentia -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12352C-5E47-BD27-A477-E3C8767E2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80" y="921084"/>
            <a:ext cx="3068427" cy="243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2ED06CB-C1FF-6642-5483-92070125A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5" y="921084"/>
            <a:ext cx="3068427" cy="243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5BDF4B1-A822-BA88-2AA1-F25E8654F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79" y="3645868"/>
            <a:ext cx="3068427" cy="243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2DA02F7-B723-A17B-5523-FCD0D953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5" y="3645868"/>
            <a:ext cx="3068427" cy="24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52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09820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Animal Order and Time of day preference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Primates – Humans</a:t>
            </a:r>
          </a:p>
          <a:p>
            <a:r>
              <a:rPr lang="en-US" dirty="0"/>
              <a:t>Ce</a:t>
            </a:r>
          </a:p>
          <a:p>
            <a:r>
              <a:rPr lang="en-US" dirty="0"/>
              <a:t>Carnivora - </a:t>
            </a:r>
          </a:p>
          <a:p>
            <a:r>
              <a:rPr lang="en-US" dirty="0"/>
              <a:t>Rodentia -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12352C-5E47-BD27-A477-E3C8767E2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80" y="921084"/>
            <a:ext cx="3068427" cy="243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2ED06CB-C1FF-6642-5483-92070125A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5" y="921084"/>
            <a:ext cx="3068427" cy="243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5BDF4B1-A822-BA88-2AA1-F25E8654F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79" y="3645868"/>
            <a:ext cx="3068427" cy="243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2DA02F7-B723-A17B-5523-FCD0D953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5" y="3645868"/>
            <a:ext cx="3068427" cy="24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80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Urbanization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0855" y="2604740"/>
            <a:ext cx="9914119" cy="606659"/>
          </a:xfrm>
        </p:spPr>
        <p:txBody>
          <a:bodyPr/>
          <a:lstStyle/>
          <a:p>
            <a:r>
              <a:rPr lang="en-US" sz="2800" dirty="0" err="1"/>
              <a:t>Github</a:t>
            </a:r>
            <a:endParaRPr lang="en-US" sz="2800" dirty="0"/>
          </a:p>
          <a:p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https://github.com/kwlayton1/Project1/tree/main</a:t>
            </a:r>
            <a:endParaRPr lang="en-US" sz="2800" dirty="0"/>
          </a:p>
          <a:p>
            <a:br>
              <a:rPr lang="en-US" sz="2800" dirty="0"/>
            </a:br>
            <a:r>
              <a:rPr lang="en-US" sz="2800" dirty="0"/>
              <a:t>Historical Weather</a:t>
            </a:r>
            <a:br>
              <a:rPr lang="en-US" sz="2800" dirty="0"/>
            </a:b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https://open-meteo.com/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Wildlife Insights</a:t>
            </a:r>
            <a:br>
              <a:rPr lang="en-US" sz="2800" dirty="0"/>
            </a:br>
            <a:r>
              <a:rPr lang="en-US" sz="2800" dirty="0"/>
              <a:t>https://www.wildlifeinsights.org/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29"/>
            <a:ext cx="10509250" cy="125358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human urbanization and weather affect wildlife in the Wasatch?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 from Wildlife Insights – a non-profit organization that puts motion triggered cameras into the wilderness for identification of animals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Each data point is an observation of an animal species, location, date and time.</a:t>
            </a:r>
          </a:p>
          <a:p>
            <a:r>
              <a:rPr lang="en-US" dirty="0"/>
              <a:t>Utilizing Open-</a:t>
            </a:r>
            <a:r>
              <a:rPr lang="en-US" dirty="0" err="1"/>
              <a:t>Meteo</a:t>
            </a:r>
            <a:r>
              <a:rPr lang="en-US" dirty="0"/>
              <a:t> API we collected historical weather data for each date that an animal was observed. This data included temperature, precipitation, weather type and  sunrise/sunset data</a:t>
            </a:r>
          </a:p>
          <a:p>
            <a:r>
              <a:rPr lang="en-US" dirty="0"/>
              <a:t>We merged the wildlife and weather data using the date of observation.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146" y="1527005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Urban vs Wild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2194" y="3359239"/>
            <a:ext cx="4357688" cy="2252574"/>
          </a:xfrm>
        </p:spPr>
        <p:txBody>
          <a:bodyPr/>
          <a:lstStyle/>
          <a:p>
            <a:r>
              <a:rPr lang="en-US" sz="2000" dirty="0"/>
              <a:t>Null hypothesis – There is no significant difference in animal frequencies between urban and wild settings.</a:t>
            </a:r>
          </a:p>
          <a:p>
            <a:r>
              <a:rPr lang="en-US" sz="2000" dirty="0"/>
              <a:t>T-test result – p value = .553</a:t>
            </a:r>
          </a:p>
          <a:p>
            <a:r>
              <a:rPr lang="en-US" sz="2000" dirty="0"/>
              <a:t>This is to say there is not a significant difference between urban and wild settings for animals overall.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13CAE3-07DD-F00A-29BE-D849AFE91282}"/>
              </a:ext>
            </a:extLst>
          </p:cNvPr>
          <p:cNvPicPr>
            <a:picLocks noGrp="1" noChangeAspect="1" noChangeArrowheads="1"/>
          </p:cNvPicPr>
          <p:nvPr>
            <p:ph type="chart" sz="quarter" idx="3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71" y="1246188"/>
            <a:ext cx="4435483" cy="43656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779804043"/>
              </p:ext>
            </p:extLst>
          </p:nvPr>
        </p:nvGraphicFramePr>
        <p:xfrm>
          <a:off x="1356609" y="1982992"/>
          <a:ext cx="5616000" cy="32359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Animal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T-test p-value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Reject Null Hypothesis?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American Red Squirrel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0.1470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Elk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0.0057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Moose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0.0860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Striped Skunk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0.1300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Red Fox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0.3550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Northern Raccoon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0.5100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Mule Deer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0.1500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275" y="1194040"/>
            <a:ext cx="2669859" cy="15779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Urban vs Wild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86115" y="3429000"/>
            <a:ext cx="2850711" cy="2252574"/>
          </a:xfrm>
        </p:spPr>
        <p:txBody>
          <a:bodyPr/>
          <a:lstStyle/>
          <a:p>
            <a:r>
              <a:rPr lang="en-US" dirty="0"/>
              <a:t>T-test at 90% confidence found Elk and Moose were significantly affected negatively by human infrastructure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C1CACA8-C5E5-6FE5-A6D5-8C1BE80F07B6}"/>
              </a:ext>
            </a:extLst>
          </p:cNvPr>
          <p:cNvSpPr txBox="1">
            <a:spLocks/>
          </p:cNvSpPr>
          <p:nvPr/>
        </p:nvSpPr>
        <p:spPr>
          <a:xfrm>
            <a:off x="1356609" y="1110840"/>
            <a:ext cx="5083203" cy="105771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following animals were the only observations photographed all 3 years in both wild and urban settings.</a:t>
            </a:r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vs animal correlation?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T-test - Urbanization does not affect the animal counts</a:t>
            </a:r>
          </a:p>
          <a:p>
            <a:r>
              <a:rPr lang="en-US" dirty="0"/>
              <a:t>Kat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How does urbanization affect wildlife?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B59003B8-59AB-2119-94F6-52D4F46A8030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5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vs animal correlation?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T-test - Urbanization does not affect the animal counts</a:t>
            </a:r>
          </a:p>
          <a:p>
            <a:r>
              <a:rPr lang="en-US" dirty="0"/>
              <a:t>Kat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How does urbanization affect wildlife?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B59003B8-59AB-2119-94F6-52D4F46A8030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8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the weather!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281" y="328153"/>
            <a:ext cx="8085133" cy="791346"/>
          </a:xfrm>
        </p:spPr>
        <p:txBody>
          <a:bodyPr>
            <a:normAutofit/>
          </a:bodyPr>
          <a:lstStyle/>
          <a:p>
            <a:r>
              <a:rPr lang="en-US" dirty="0"/>
              <a:t>Temp vs Wildlife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90176" y="1230395"/>
            <a:ext cx="2828658" cy="4538016"/>
          </a:xfrm>
        </p:spPr>
        <p:txBody>
          <a:bodyPr/>
          <a:lstStyle/>
          <a:p>
            <a:r>
              <a:rPr lang="en-US" dirty="0"/>
              <a:t>Key Conclusions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Mule Deer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Highest R2 of all observed animals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Humans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Human counts don’t increase significantly until +40f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Zero correlation to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Black Bear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Predominantly not  seen until +50f (hibernation?)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BABFD-3563-5727-BEBA-FC4BD571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8" y="1230395"/>
            <a:ext cx="8529663" cy="466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47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1528</TotalTime>
  <Words>588</Words>
  <Application>Microsoft Office PowerPoint</Application>
  <PresentationFormat>Widescreen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Book</vt:lpstr>
      <vt:lpstr>Gill Sans MT</vt:lpstr>
      <vt:lpstr>Office Theme</vt:lpstr>
      <vt:lpstr> Wasatch Wildlife</vt:lpstr>
      <vt:lpstr>How does human urbanization and weather affect wildlife in the Wasatch?</vt:lpstr>
      <vt:lpstr>Data Summary</vt:lpstr>
      <vt:lpstr>Urban vs Wild Data</vt:lpstr>
      <vt:lpstr>Urban vs Wild Data</vt:lpstr>
      <vt:lpstr>Human vs animal correlation?</vt:lpstr>
      <vt:lpstr>Human vs animal correlation?</vt:lpstr>
      <vt:lpstr>And now for the weather!</vt:lpstr>
      <vt:lpstr>Temp vs Wildlife</vt:lpstr>
      <vt:lpstr>Rain vs Wildlife</vt:lpstr>
      <vt:lpstr>Animal Order and Weather Preference</vt:lpstr>
      <vt:lpstr>Animal Order and Time of day preference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Wasatch Wildlife</dc:title>
  <dc:creator>Richard Thomas</dc:creator>
  <cp:lastModifiedBy>Richard Thomas</cp:lastModifiedBy>
  <cp:revision>2</cp:revision>
  <dcterms:created xsi:type="dcterms:W3CDTF">2023-08-01T00:48:09Z</dcterms:created>
  <dcterms:modified xsi:type="dcterms:W3CDTF">2023-08-02T02:16:58Z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